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5" r:id="rId5"/>
    <p:sldId id="260" r:id="rId6"/>
    <p:sldId id="261" r:id="rId7"/>
    <p:sldId id="267" r:id="rId8"/>
    <p:sldId id="263" r:id="rId9"/>
    <p:sldId id="268" r:id="rId10"/>
    <p:sldId id="264" r:id="rId11"/>
    <p:sldId id="277" r:id="rId12"/>
    <p:sldId id="27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BB7"/>
    <a:srgbClr val="99FF66"/>
    <a:srgbClr val="CCFF66"/>
    <a:srgbClr val="E54D66"/>
    <a:srgbClr val="FA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A965-BA31-4826-B479-4219B5A3AC3F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7DC18-9335-47F9-A56F-845ECDA5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C18-9335-47F9-A56F-845ECDA51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C18-9335-47F9-A56F-845ECDA51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C18-9335-47F9-A56F-845ECDA51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086D-36D4-4332-874E-5C819F5137AD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8B8D-AF7C-412A-BE21-3C766507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sumakhatun78@gmail.co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3.wav"/><Relationship Id="rId7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3785" y="139725"/>
            <a:ext cx="5304429" cy="2387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16600" dirty="0" err="1" smtClean="0">
                <a:solidFill>
                  <a:srgbClr val="00B0F0"/>
                </a:solidFill>
              </a:rPr>
              <a:t>স্বাগতম</a:t>
            </a:r>
            <a:endParaRPr lang="en-US" sz="16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1313"/>
            <a:ext cx="9144000" cy="419668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223379" y="354841"/>
            <a:ext cx="4708478" cy="2906973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928046" y="3766782"/>
            <a:ext cx="4380933" cy="2927446"/>
          </a:xfrm>
          <a:prstGeom prst="flowChart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3596186"/>
            <a:ext cx="4708478" cy="3193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6" y="252816"/>
            <a:ext cx="4380933" cy="3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84143" y="95534"/>
            <a:ext cx="4339988" cy="131018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জোড়ায় কাজ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7797" y="2415654"/>
            <a:ext cx="10235821" cy="3289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উল্লেখিত চিত্রে কিকি খাদ্য উপাদান আছে।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215" y="136478"/>
            <a:ext cx="3029803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সমাধান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50877" y="1419367"/>
            <a:ext cx="9608024" cy="5438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আমিষ</a:t>
            </a:r>
            <a:endParaRPr lang="en-US" sz="8800" dirty="0" smtClean="0">
              <a:solidFill>
                <a:srgbClr val="FF0000"/>
              </a:solidFill>
            </a:endParaRPr>
          </a:p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 শর্করা</a:t>
            </a:r>
            <a:endParaRPr lang="en-US" sz="8800" dirty="0" smtClean="0">
              <a:solidFill>
                <a:srgbClr val="FF0000"/>
              </a:solidFill>
            </a:endParaRPr>
          </a:p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 স্নেহ</a:t>
            </a:r>
            <a:endParaRPr lang="en-US" sz="8800" dirty="0" smtClean="0">
              <a:solidFill>
                <a:srgbClr val="FF0000"/>
              </a:solidFill>
            </a:endParaRPr>
          </a:p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 ভিটামিন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968992" y="2094441"/>
            <a:ext cx="10399594" cy="406069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আমিষের অভাবে কি কি রোগ হয়।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২টি রোগের লক্ষন লিখ।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734" y="286603"/>
            <a:ext cx="5104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জোড়ায় কাজ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68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29552" y="95534"/>
            <a:ext cx="5486400" cy="16104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</a:rPr>
              <a:t>রোগ ২টির নাম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9308" y="1705970"/>
            <a:ext cx="3794077" cy="13374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</a:rPr>
              <a:t>১</a:t>
            </a:r>
            <a:r>
              <a:rPr lang="en-US" sz="4800" dirty="0" smtClean="0">
                <a:solidFill>
                  <a:srgbClr val="C00000"/>
                </a:solidFill>
              </a:rPr>
              <a:t>.</a:t>
            </a:r>
            <a:r>
              <a:rPr lang="bn-BD" sz="4800" dirty="0" smtClean="0">
                <a:solidFill>
                  <a:srgbClr val="C00000"/>
                </a:solidFill>
              </a:rPr>
              <a:t> কোয়াশিয়রকর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55093" y="3043451"/>
            <a:ext cx="2743200" cy="873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</a:rPr>
              <a:t>লক্ষন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0" y="4162566"/>
            <a:ext cx="791570" cy="73697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791570" y="4230805"/>
            <a:ext cx="5158855" cy="102358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শিশুদের খাওয়ায় অরুচি ভাব।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27296" y="5500046"/>
            <a:ext cx="627797" cy="968991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791570" y="5663820"/>
            <a:ext cx="5022378" cy="64144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</a:rPr>
              <a:t>পেট বড় হয়ে </a:t>
            </a:r>
            <a:r>
              <a:rPr lang="bn-BD" sz="4000" dirty="0" smtClean="0">
                <a:solidFill>
                  <a:srgbClr val="00B050"/>
                </a:solidFill>
              </a:rPr>
              <a:t>যাওয়া।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274257" y="1705970"/>
            <a:ext cx="3534770" cy="11327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২</a:t>
            </a:r>
            <a:r>
              <a:rPr lang="en-US" sz="5400" dirty="0" smtClean="0">
                <a:solidFill>
                  <a:srgbClr val="FF0000"/>
                </a:solidFill>
              </a:rPr>
              <a:t>.</a:t>
            </a:r>
            <a:r>
              <a:rPr lang="bn-BD" sz="5400" dirty="0" smtClean="0">
                <a:solidFill>
                  <a:srgbClr val="FF0000"/>
                </a:solidFill>
              </a:rPr>
              <a:t> ম্যারাসমাস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424382" y="2934269"/>
            <a:ext cx="2524836" cy="9826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</a:rPr>
              <a:t>লক্ষন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5991366" y="4162566"/>
            <a:ext cx="791570" cy="73697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6810230" y="4162566"/>
            <a:ext cx="5381769" cy="736979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শরীর ক্ষীণ হয়ে অস্থিচর্মসার হয়।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5964072" y="5336274"/>
            <a:ext cx="627797" cy="968991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6782936" y="5336274"/>
            <a:ext cx="5308980" cy="113276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চামড়া ও ত্বক খসখসে হয়ে ঝুলে পড়া</a:t>
            </a:r>
            <a:endParaRPr lang="en-US" sz="4000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950425" y="1705970"/>
            <a:ext cx="13647" cy="515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90"/>
          <a:stretch/>
        </p:blipFill>
        <p:spPr>
          <a:xfrm>
            <a:off x="363797" y="177422"/>
            <a:ext cx="5643549" cy="652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r="51940"/>
          <a:stretch/>
        </p:blipFill>
        <p:spPr>
          <a:xfrm>
            <a:off x="6864823" y="177422"/>
            <a:ext cx="5043167" cy="64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906973" y="163773"/>
            <a:ext cx="6318914" cy="196527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দলীয় 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355" y="2906973"/>
            <a:ext cx="10358651" cy="32754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</a:rPr>
              <a:t>চিত্রে শিশু ২টির এমন অবস্থা হওয়ার কারণ ও প্রতিকার লিখ।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60060" y="450376"/>
            <a:ext cx="10112991" cy="167867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চিত্রে শিশু ২টি পুষ্টির অভাবে এমনটি হয়েছে।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60060" y="2129051"/>
            <a:ext cx="10631606" cy="472894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0000"/>
                </a:solidFill>
              </a:rPr>
              <a:t>পুষ্টি উপাদান হচ্ছে প্রতিদিন খাবারের গুণ্নম্পন্ন সেসব উপাদান যা দেহের শক্তি ও যথাযথ বৃদ্ধি নিশ্চিত করে, মেধা ও বুদ্ধি বাড়ায়, রোগ প্রতিরোধ করে, অসুখ বিসুখ থেকে তাড়াতাড়ি সেরে উঠতে সাহায্য করে, মানুষকে কর্মক্ষম এবং সুস্থ ও সবল রাখে।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8615" y="3043451"/>
            <a:ext cx="1296537" cy="11600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</a:rPr>
              <a:t>খাদ্য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333631" y="3043451"/>
            <a:ext cx="1444387" cy="125559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</a:rPr>
              <a:t>পুষ্টি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>
            <a:stCxn id="2" idx="6"/>
            <a:endCxn id="3" idx="2"/>
          </p:cNvCxnSpPr>
          <p:nvPr/>
        </p:nvCxnSpPr>
        <p:spPr>
          <a:xfrm>
            <a:off x="1815152" y="3623481"/>
            <a:ext cx="8518479" cy="47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5198527">
            <a:off x="1804579" y="3428999"/>
            <a:ext cx="532263" cy="464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9843844" y="3442132"/>
            <a:ext cx="532263" cy="464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0496" y="4421874"/>
            <a:ext cx="6250673" cy="769441"/>
          </a:xfrm>
          <a:prstGeom prst="rect">
            <a:avLst/>
          </a:prstGeom>
          <a:solidFill>
            <a:srgbClr val="F3ABB7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খাদ্য ও পুষ্টি একে অপরের পরিপূরক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9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6901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724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2768689" y="69128"/>
            <a:ext cx="5950424" cy="1190354"/>
          </a:xfrm>
          <a:prstGeom prst="ellipseRibbon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17147" y="232012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2063291" y="1298779"/>
            <a:ext cx="6519489" cy="752343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খাদ্য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প্রধানত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প্রকার</a:t>
            </a:r>
            <a:r>
              <a:rPr lang="bn-BD" sz="4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22464" y="2206943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ক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505177" y="2139298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ঘ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38622" y="2206942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গ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21363" y="2233376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খ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514937" y="2138408"/>
            <a:ext cx="532263" cy="436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ঘ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7974" y="2090419"/>
            <a:ext cx="102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৬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37638" y="2030044"/>
            <a:ext cx="968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৪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42306" y="2058883"/>
            <a:ext cx="968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৫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243477" y="1972051"/>
            <a:ext cx="968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৩</a:t>
            </a:r>
            <a:endParaRPr lang="en-US" sz="2800" b="1" dirty="0"/>
          </a:p>
        </p:txBody>
      </p:sp>
      <p:sp>
        <p:nvSpPr>
          <p:cNvPr id="16" name="Flowchart: Stored Data 15"/>
          <p:cNvSpPr/>
          <p:nvPr/>
        </p:nvSpPr>
        <p:spPr>
          <a:xfrm>
            <a:off x="2731582" y="2925282"/>
            <a:ext cx="5600477" cy="627797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খাদ্য</a:t>
            </a:r>
            <a:r>
              <a:rPr lang="en-US" sz="4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0266" y="3821662"/>
            <a:ext cx="4177065" cy="579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en-US" sz="4000" dirty="0" smtClean="0">
                <a:solidFill>
                  <a:schemeClr val="tx1"/>
                </a:solidFill>
              </a:rPr>
              <a:t>)</a:t>
            </a:r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</a:rPr>
              <a:t> উ</a:t>
            </a:r>
            <a:r>
              <a:rPr lang="bn-BD" sz="4000" dirty="0" smtClean="0">
                <a:solidFill>
                  <a:schemeClr val="tx1"/>
                </a:solidFill>
              </a:rPr>
              <a:t>ৎপন্ন করে।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11574" y="3832267"/>
            <a:ext cx="4708910" cy="706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(ii)</a:t>
            </a:r>
            <a:r>
              <a:rPr lang="bn-BD" sz="4000" dirty="0" smtClean="0">
                <a:solidFill>
                  <a:schemeClr val="tx1"/>
                </a:solidFill>
              </a:rPr>
              <a:t> জীবের বৃদ্ধি সাধন করে।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4399" y="4669667"/>
            <a:ext cx="4107977" cy="584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(iii)</a:t>
            </a:r>
            <a:r>
              <a:rPr lang="bn-BD" sz="4000" dirty="0" smtClean="0">
                <a:solidFill>
                  <a:schemeClr val="tx1"/>
                </a:solidFill>
              </a:rPr>
              <a:t> ক্ষুধা অনুভব করে।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2136" y="5699191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ক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99796" y="5706797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ঘ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73462" y="5754022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গ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20309" y="5747225"/>
            <a:ext cx="532263" cy="436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খ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3121" y="5559317"/>
            <a:ext cx="156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i</a:t>
            </a:r>
            <a:r>
              <a:rPr lang="en-US" sz="4000" dirty="0"/>
              <a:t>), (ii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87777" y="5579074"/>
            <a:ext cx="1766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</a:t>
            </a:r>
            <a:r>
              <a:rPr lang="en-US" sz="4000" dirty="0" smtClean="0"/>
              <a:t>ii), </a:t>
            </a:r>
            <a:r>
              <a:rPr lang="en-US" sz="4000" dirty="0"/>
              <a:t>(</a:t>
            </a:r>
            <a:r>
              <a:rPr lang="en-US" sz="4000" dirty="0" smtClean="0"/>
              <a:t>iii</a:t>
            </a:r>
            <a:r>
              <a:rPr lang="en-US" sz="2800" dirty="0" smtClean="0"/>
              <a:t>)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45936" y="5560965"/>
            <a:ext cx="24107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i</a:t>
            </a:r>
            <a:r>
              <a:rPr lang="en-US" sz="4000" dirty="0"/>
              <a:t>), (</a:t>
            </a:r>
            <a:r>
              <a:rPr lang="en-US" sz="4000" dirty="0" smtClean="0"/>
              <a:t>iii)</a:t>
            </a:r>
            <a:endParaRPr lang="en-US" sz="4000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025164" y="5559317"/>
            <a:ext cx="28216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i</a:t>
            </a:r>
            <a:r>
              <a:rPr lang="en-US" sz="4000" dirty="0"/>
              <a:t>), (ii</a:t>
            </a:r>
            <a:r>
              <a:rPr lang="en-US" sz="4000" dirty="0" smtClean="0"/>
              <a:t>)</a:t>
            </a:r>
            <a:r>
              <a:rPr lang="bn-BD" sz="4000" dirty="0" smtClean="0"/>
              <a:t> ও</a:t>
            </a:r>
            <a:r>
              <a:rPr lang="en-US" sz="4000" dirty="0" smtClean="0"/>
              <a:t> (iii)</a:t>
            </a:r>
            <a:endParaRPr lang="en-US" sz="4000" dirty="0"/>
          </a:p>
          <a:p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28815" y="5743445"/>
            <a:ext cx="532263" cy="436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</a:rPr>
              <a:t>খ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/>
      <p:bldP spid="13" grpId="0"/>
      <p:bldP spid="14" grpId="0"/>
      <p:bldP spid="15" grpId="0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510" y="655092"/>
            <a:ext cx="5472752" cy="156949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শিক্ষক পরিচিতি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86" y="2342889"/>
            <a:ext cx="10515600" cy="435133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 smtClean="0">
              <a:solidFill>
                <a:srgbClr val="00B050"/>
              </a:solidFill>
            </a:endParaRPr>
          </a:p>
          <a:p>
            <a:r>
              <a:rPr lang="bn-BD" sz="4800" dirty="0" smtClean="0">
                <a:solidFill>
                  <a:srgbClr val="FF0000"/>
                </a:solidFill>
              </a:rPr>
              <a:t>মাসুমা খাতুন</a:t>
            </a:r>
          </a:p>
          <a:p>
            <a:r>
              <a:rPr lang="bn-BD" sz="4800" dirty="0" smtClean="0">
                <a:solidFill>
                  <a:srgbClr val="FFFF00"/>
                </a:solidFill>
              </a:rPr>
              <a:t>সহকারী শিক্ষক </a:t>
            </a:r>
          </a:p>
          <a:p>
            <a:r>
              <a:rPr lang="bn-BD" sz="4800" dirty="0" smtClean="0">
                <a:solidFill>
                  <a:srgbClr val="FF0000"/>
                </a:solidFill>
              </a:rPr>
              <a:t>পলশা উচ্চ বিদ্যালয়</a:t>
            </a:r>
          </a:p>
          <a:p>
            <a:r>
              <a:rPr lang="bn-BD" sz="4800" dirty="0" smtClean="0">
                <a:solidFill>
                  <a:srgbClr val="FFFF00"/>
                </a:solidFill>
              </a:rPr>
              <a:t>চাঁপাইনবাবগঞ্জ।</a:t>
            </a:r>
          </a:p>
          <a:p>
            <a:r>
              <a:rPr lang="en-US" sz="4800" dirty="0" smtClean="0">
                <a:solidFill>
                  <a:srgbClr val="00B0F0"/>
                </a:solidFill>
                <a:hlinkClick r:id="rId6"/>
              </a:rPr>
              <a:t>masumakhatun</a:t>
            </a:r>
            <a:r>
              <a:rPr lang="en-US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78</a:t>
            </a:r>
            <a:r>
              <a:rPr lang="en-US" sz="4800" dirty="0" smtClean="0">
                <a:solidFill>
                  <a:srgbClr val="00B0F0"/>
                </a:solidFill>
                <a:hlinkClick r:id="rId6"/>
              </a:rPr>
              <a:t>@gmail.com</a:t>
            </a:r>
            <a:endParaRPr lang="en-US" sz="4800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t="9408" r="15226" b="17071"/>
          <a:stretch/>
        </p:blipFill>
        <p:spPr>
          <a:xfrm>
            <a:off x="8693623" y="1600467"/>
            <a:ext cx="3248167" cy="38541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73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538484" y="245660"/>
            <a:ext cx="5377217" cy="1173707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বাড়ীর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3898" y="1542198"/>
            <a:ext cx="2988860" cy="23337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990" y="3998796"/>
            <a:ext cx="15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</a:rPr>
              <a:t>মাখন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21875" y="1719618"/>
            <a:ext cx="3207224" cy="215634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09229" y="3998796"/>
            <a:ext cx="107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</a:rPr>
              <a:t>কেক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84191" y="1719618"/>
            <a:ext cx="3548418" cy="215634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46609" y="3998796"/>
            <a:ext cx="102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</a:rPr>
              <a:t>তেল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514" y="4851779"/>
            <a:ext cx="10194876" cy="2006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চিত্রের খাবারগুলো কি জাতীয় খাবার ? </a:t>
            </a:r>
            <a:r>
              <a:rPr lang="bn-BD" sz="4000" dirty="0">
                <a:solidFill>
                  <a:srgbClr val="FF0000"/>
                </a:solidFill>
              </a:rPr>
              <a:t>এ</a:t>
            </a:r>
            <a:r>
              <a:rPr lang="bn-BD" sz="4000" dirty="0" smtClean="0">
                <a:solidFill>
                  <a:srgbClr val="FF0000"/>
                </a:solidFill>
              </a:rPr>
              <a:t>গুলো আমাদের দেহে কি উপকারে আসে তা ব্যাখ্যা কর</a:t>
            </a:r>
            <a:r>
              <a:rPr lang="bn-BD" sz="4000" dirty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3350" y="504968"/>
            <a:ext cx="66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4" name="Vertical Scroll 3"/>
          <p:cNvSpPr/>
          <p:nvPr/>
        </p:nvSpPr>
        <p:spPr>
          <a:xfrm>
            <a:off x="3439236" y="191069"/>
            <a:ext cx="5349922" cy="607325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78" y="382138"/>
            <a:ext cx="4180438" cy="546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513" y="504968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53083" y="504968"/>
            <a:ext cx="1842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/>
              <a:t>ধ</a:t>
            </a:r>
          </a:p>
          <a:p>
            <a:pPr algn="ctr"/>
            <a:r>
              <a:rPr lang="bn-BD" sz="8800" dirty="0" smtClean="0"/>
              <a:t>ন্য</a:t>
            </a:r>
          </a:p>
          <a:p>
            <a:pPr algn="ctr"/>
            <a:r>
              <a:rPr lang="bn-BD" sz="8800" dirty="0" smtClean="0"/>
              <a:t>বা</a:t>
            </a:r>
          </a:p>
          <a:p>
            <a:pPr algn="ctr"/>
            <a:r>
              <a:rPr lang="bn-BD" sz="8800" dirty="0"/>
              <a:t>দ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010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459" y="331316"/>
            <a:ext cx="4599959" cy="12654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bn-BD" dirty="0" smtClean="0">
                <a:solidFill>
                  <a:srgbClr val="00B0F0"/>
                </a:solidFill>
              </a:rPr>
              <a:t>পাঠ পরিচিতি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4651" y="2197289"/>
            <a:ext cx="8488907" cy="4503762"/>
          </a:xfr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শ্রেণীঃ-</a:t>
            </a:r>
            <a:r>
              <a:rPr lang="en-US" sz="5400" dirty="0" smtClean="0">
                <a:solidFill>
                  <a:srgbClr val="FF0000"/>
                </a:solidFill>
              </a:rPr>
              <a:t>		</a:t>
            </a:r>
            <a:r>
              <a:rPr lang="bn-BD" sz="5400" dirty="0" smtClean="0">
                <a:solidFill>
                  <a:srgbClr val="FF0000"/>
                </a:solidFill>
              </a:rPr>
              <a:t>অষ্টম </a:t>
            </a:r>
            <a:endParaRPr lang="bn-BD" sz="5400" dirty="0">
              <a:solidFill>
                <a:srgbClr val="FF0000"/>
              </a:solidFill>
            </a:endParaRPr>
          </a:p>
          <a:p>
            <a:r>
              <a:rPr lang="bn-BD" sz="5400" dirty="0" smtClean="0">
                <a:solidFill>
                  <a:srgbClr val="FF0000"/>
                </a:solidFill>
              </a:rPr>
              <a:t>বিষয়ঃ-</a:t>
            </a:r>
            <a:r>
              <a:rPr lang="en-US" sz="5400" dirty="0" smtClean="0">
                <a:solidFill>
                  <a:srgbClr val="FF0000"/>
                </a:solidFill>
              </a:rPr>
              <a:t>		</a:t>
            </a:r>
            <a:r>
              <a:rPr lang="bn-BD" sz="5400" dirty="0" smtClean="0">
                <a:solidFill>
                  <a:srgbClr val="FF0000"/>
                </a:solidFill>
              </a:rPr>
              <a:t>সাধারণ </a:t>
            </a:r>
            <a:r>
              <a:rPr lang="bn-BD" sz="5400" dirty="0">
                <a:solidFill>
                  <a:srgbClr val="FF0000"/>
                </a:solidFill>
              </a:rPr>
              <a:t>বিজ্ঞান</a:t>
            </a:r>
          </a:p>
          <a:p>
            <a:r>
              <a:rPr lang="bn-BD" sz="5400" dirty="0" smtClean="0">
                <a:solidFill>
                  <a:srgbClr val="FF0000"/>
                </a:solidFill>
              </a:rPr>
              <a:t>পাঠঃ-</a:t>
            </a:r>
            <a:r>
              <a:rPr lang="en-US" sz="5400" dirty="0" smtClean="0">
                <a:solidFill>
                  <a:srgbClr val="FF0000"/>
                </a:solidFill>
              </a:rPr>
              <a:t>		13ত</a:t>
            </a:r>
            <a:r>
              <a:rPr lang="bn-BD" sz="5400" dirty="0">
                <a:solidFill>
                  <a:srgbClr val="FF0000"/>
                </a:solidFill>
              </a:rPr>
              <a:t>ম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bn-BD" sz="5400" dirty="0">
                <a:solidFill>
                  <a:srgbClr val="FF0000"/>
                </a:solidFill>
              </a:rPr>
              <a:t>অধ্যায়</a:t>
            </a:r>
          </a:p>
          <a:p>
            <a:r>
              <a:rPr lang="bn-BD" sz="5400" dirty="0" smtClean="0">
                <a:solidFill>
                  <a:srgbClr val="FF0000"/>
                </a:solidFill>
              </a:rPr>
              <a:t>সময়ঃ-</a:t>
            </a:r>
            <a:r>
              <a:rPr lang="en-US" sz="5400" dirty="0" smtClean="0">
                <a:solidFill>
                  <a:srgbClr val="FF0000"/>
                </a:solidFill>
              </a:rPr>
              <a:t>		</a:t>
            </a:r>
            <a:r>
              <a:rPr lang="bn-BD" sz="5400" dirty="0" smtClean="0">
                <a:solidFill>
                  <a:srgbClr val="FF0000"/>
                </a:solidFill>
              </a:rPr>
              <a:t>৪০ </a:t>
            </a:r>
            <a:r>
              <a:rPr lang="bn-BD" sz="5400" dirty="0">
                <a:solidFill>
                  <a:srgbClr val="FF0000"/>
                </a:solidFill>
              </a:rPr>
              <a:t>মিনিট</a:t>
            </a:r>
          </a:p>
          <a:p>
            <a:r>
              <a:rPr lang="bn-BD" sz="5400" dirty="0" smtClean="0">
                <a:solidFill>
                  <a:srgbClr val="FF0000"/>
                </a:solidFill>
              </a:rPr>
              <a:t>তারিখঃ-</a:t>
            </a:r>
            <a:r>
              <a:rPr lang="en-US" sz="5400" dirty="0" smtClean="0">
                <a:solidFill>
                  <a:srgbClr val="FF0000"/>
                </a:solidFill>
              </a:rPr>
              <a:t>		</a:t>
            </a:r>
            <a:r>
              <a:rPr lang="bn-BD" sz="5400" dirty="0" smtClean="0">
                <a:solidFill>
                  <a:srgbClr val="FF0000"/>
                </a:solidFill>
              </a:rPr>
              <a:t>১</a:t>
            </a:r>
            <a:r>
              <a:rPr lang="en-US" sz="5400" dirty="0">
                <a:solidFill>
                  <a:srgbClr val="FF0000"/>
                </a:solidFill>
              </a:rPr>
              <a:t>2</a:t>
            </a:r>
            <a:r>
              <a:rPr lang="bn-BD" sz="5400" dirty="0">
                <a:solidFill>
                  <a:srgbClr val="FF0000"/>
                </a:solidFill>
              </a:rPr>
              <a:t>/০৫/২০১৪</a:t>
            </a:r>
            <a:endParaRPr lang="en-US" sz="54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12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4" y="232012"/>
            <a:ext cx="3530221" cy="2647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7" y="303663"/>
            <a:ext cx="3748585" cy="28114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99" y="3693425"/>
            <a:ext cx="3735743" cy="2513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3580972"/>
            <a:ext cx="3597890" cy="2625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8955" y="2934641"/>
            <a:ext cx="154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ফল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8145034" y="3115102"/>
            <a:ext cx="139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আম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941093" y="6206460"/>
            <a:ext cx="116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আলু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968016" y="6318914"/>
            <a:ext cx="173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ডিম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33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300251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</a:rPr>
              <a:t>আজকের পাঠ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01253" y="1255593"/>
            <a:ext cx="9703560" cy="4537881"/>
          </a:xfrm>
          <a:prstGeom prst="horizontalScroll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</a:rPr>
              <a:t>খাদ্য </a:t>
            </a:r>
            <a:r>
              <a:rPr lang="bn-BD" sz="13800" dirty="0">
                <a:solidFill>
                  <a:srgbClr val="FF0000"/>
                </a:solidFill>
              </a:rPr>
              <a:t>ও পুষ্টি</a:t>
            </a:r>
            <a:endParaRPr lang="en-US" sz="13800" dirty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5" y="302922"/>
            <a:ext cx="4735773" cy="132343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</a:rPr>
              <a:t>শিখন ফল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12040" y="3121496"/>
            <a:ext cx="477674" cy="812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812040" y="4258100"/>
            <a:ext cx="539088" cy="894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12040" y="5674625"/>
            <a:ext cx="539088" cy="72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1910684" y="3090931"/>
            <a:ext cx="6387153" cy="84289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</a:rPr>
              <a:t>খাদ্য ও পুষ্টি কি তা বলতে পারবে</a:t>
            </a:r>
            <a:r>
              <a:rPr lang="en-US" sz="4400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937981" y="5510427"/>
            <a:ext cx="6359856" cy="119062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খাদ্যের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বিভি</a:t>
            </a:r>
            <a:r>
              <a:rPr lang="en-US" sz="4000" b="1" dirty="0" err="1" smtClean="0">
                <a:solidFill>
                  <a:srgbClr val="FF0000"/>
                </a:solidFill>
              </a:rPr>
              <a:t>ন্ন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উপাদানের</a:t>
            </a:r>
            <a:r>
              <a:rPr lang="bn-BD" sz="4000" b="1" dirty="0" smtClean="0">
                <a:solidFill>
                  <a:srgbClr val="FF0000"/>
                </a:solidFill>
              </a:rPr>
              <a:t> অভাব জনিত রোগের নাম বলতে পারবে</a:t>
            </a:r>
            <a:r>
              <a:rPr lang="en-US" sz="4000" b="1" dirty="0" smtClean="0">
                <a:solidFill>
                  <a:srgbClr val="FF0000"/>
                </a:solidFill>
              </a:rPr>
              <a:t>।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937981" y="4097597"/>
            <a:ext cx="6250676" cy="12659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</a:rPr>
              <a:t>খাদ্যের বিভিন্ন উপাদান গুলো</a:t>
            </a:r>
            <a:r>
              <a:rPr lang="en-US" sz="4000" b="1" dirty="0" smtClean="0">
                <a:solidFill>
                  <a:srgbClr val="7030A0"/>
                </a:solidFill>
              </a:rPr>
              <a:t>র</a:t>
            </a:r>
            <a:r>
              <a:rPr lang="bn-BD" sz="4000" b="1" dirty="0" smtClean="0">
                <a:solidFill>
                  <a:srgbClr val="7030A0"/>
                </a:solidFill>
              </a:rPr>
              <a:t> নাম বলতে পারবে।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937980" y="2105200"/>
            <a:ext cx="6250677" cy="8115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এই পাঠ শেষে শিক্ষার্থীরা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910" y="191069"/>
            <a:ext cx="5076968" cy="271590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346209" y="259307"/>
            <a:ext cx="4831307" cy="27977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23331" y="3357349"/>
            <a:ext cx="5076968" cy="335735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46209" y="3357349"/>
            <a:ext cx="5240740" cy="330275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49171" y="545911"/>
            <a:ext cx="3671247" cy="105087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একক 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1351129" y="2169994"/>
            <a:ext cx="9307772" cy="4121624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</a:rPr>
              <a:t>খাদ্য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কাকে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বলে</a:t>
            </a:r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477" y="545910"/>
            <a:ext cx="11409528" cy="61278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</a:rPr>
              <a:t>খাদ্য বলতে সেই সকল উপাদান বুঝায় যেগুলো জীবের দেহ গঠন, ক্ষয়পূরন ও শক্তি উৎপাদনে ব্যব</a:t>
            </a:r>
            <a:r>
              <a:rPr lang="en-US" sz="8000" dirty="0" err="1" smtClean="0">
                <a:solidFill>
                  <a:srgbClr val="FF0000"/>
                </a:solidFill>
              </a:rPr>
              <a:t>হৃ</a:t>
            </a:r>
            <a:r>
              <a:rPr lang="bn-BD" sz="8000" dirty="0" smtClean="0">
                <a:solidFill>
                  <a:srgbClr val="FF0000"/>
                </a:solidFill>
              </a:rPr>
              <a:t>ত হয় তাকে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bn-BD" sz="8000" dirty="0" smtClean="0">
                <a:solidFill>
                  <a:srgbClr val="FF0000"/>
                </a:solidFill>
              </a:rPr>
              <a:t>খাদ্য বলে।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325</Words>
  <Application>Microsoft Office PowerPoint</Application>
  <PresentationFormat>Widescreen</PresentationFormat>
  <Paragraphs>90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স্বাগতম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Administrator</dc:creator>
  <cp:lastModifiedBy>Administrator</cp:lastModifiedBy>
  <cp:revision>169</cp:revision>
  <dcterms:created xsi:type="dcterms:W3CDTF">2014-05-10T17:04:43Z</dcterms:created>
  <dcterms:modified xsi:type="dcterms:W3CDTF">2014-05-19T11:19:04Z</dcterms:modified>
</cp:coreProperties>
</file>